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6"/>
  </p:notesMasterIdLst>
  <p:sldIdLst>
    <p:sldId id="260" r:id="rId2"/>
    <p:sldId id="270" r:id="rId3"/>
    <p:sldId id="271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3957" autoAdjust="0"/>
  </p:normalViewPr>
  <p:slideViewPr>
    <p:cSldViewPr snapToGrid="0">
      <p:cViewPr varScale="1">
        <p:scale>
          <a:sx n="71" d="100"/>
          <a:sy n="71" d="100"/>
        </p:scale>
        <p:origin x="7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zmXVvxXN7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2 – April 16,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923" y="2590053"/>
            <a:ext cx="6550210" cy="3416300"/>
          </a:xfrm>
        </p:spPr>
        <p:txBody>
          <a:bodyPr>
            <a:noAutofit/>
          </a:bodyPr>
          <a:lstStyle/>
          <a:p>
            <a:r>
              <a:rPr lang="en-US" sz="1600" b="1" dirty="0" smtClean="0"/>
              <a:t>P3 Challenge – </a:t>
            </a:r>
            <a:r>
              <a:rPr lang="en-US" b="1" dirty="0"/>
              <a:t>An ideal gas is kept at constant volume of 3.00 × 10</a:t>
            </a:r>
            <a:r>
              <a:rPr lang="en-US" b="1" baseline="30000" dirty="0"/>
              <a:t>-3</a:t>
            </a:r>
            <a:r>
              <a:rPr lang="en-US" b="1" dirty="0"/>
              <a:t> m</a:t>
            </a:r>
            <a:r>
              <a:rPr lang="en-US" b="1" baseline="30000" dirty="0"/>
              <a:t>3</a:t>
            </a:r>
            <a:r>
              <a:rPr lang="en-US" b="1" dirty="0"/>
              <a:t>. Its initial temperature is 300 K. The gas pressure increases from 1.00 x 10</a:t>
            </a:r>
            <a:r>
              <a:rPr lang="en-US" b="1" baseline="30000" dirty="0"/>
              <a:t>5</a:t>
            </a:r>
            <a:r>
              <a:rPr lang="en-US" b="1" dirty="0"/>
              <a:t> Pa to 3.00 x 10</a:t>
            </a:r>
            <a:r>
              <a:rPr lang="en-US" b="1" baseline="30000" dirty="0"/>
              <a:t>5</a:t>
            </a:r>
            <a:r>
              <a:rPr lang="en-US" b="1" dirty="0"/>
              <a:t> Pa</a:t>
            </a:r>
          </a:p>
          <a:p>
            <a:r>
              <a:rPr lang="en-US" b="1" dirty="0"/>
              <a:t>Calculate:</a:t>
            </a:r>
          </a:p>
          <a:p>
            <a:r>
              <a:rPr lang="en-US" b="1" dirty="0"/>
              <a:t>a the work done by the gas</a:t>
            </a:r>
          </a:p>
          <a:p>
            <a:r>
              <a:rPr lang="en-US" b="1" dirty="0"/>
              <a:t>b the temperature of the gas at the new pressure</a:t>
            </a:r>
          </a:p>
          <a:p>
            <a:r>
              <a:rPr lang="en-US" b="1" dirty="0"/>
              <a:t>c the energy taken out of or put into the gas</a:t>
            </a:r>
            <a:r>
              <a:rPr lang="en-US" b="1" dirty="0" smtClean="0"/>
              <a:t>.</a:t>
            </a:r>
            <a:r>
              <a:rPr lang="en-US" sz="1600" b="1" dirty="0" smtClean="0"/>
              <a:t> </a:t>
            </a:r>
          </a:p>
          <a:p>
            <a:pPr marL="0" indent="0">
              <a:buNone/>
            </a:pPr>
            <a:endParaRPr lang="en-US" sz="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215748" y="2590053"/>
            <a:ext cx="45406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>
                <a:sym typeface="Euclid Extra" panose="02050502000505020303" pitchFamily="18" charset="2"/>
              </a:rPr>
              <a:t>Today’s Objective: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b="1" dirty="0" smtClean="0">
                <a:sym typeface="Euclid Extra" panose="02050502000505020303" pitchFamily="18" charset="2"/>
              </a:rPr>
              <a:t>Heat Engines</a:t>
            </a:r>
            <a:endParaRPr lang="en-US" sz="1600" b="1" dirty="0">
              <a:sym typeface="Euclid Extra" panose="02050502000505020303" pitchFamily="18" charset="2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/>
              <a:t>Assignment: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="1" dirty="0"/>
              <a:t>B.2 p33#32, 34-37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Agenda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Homework Review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Group summary tables on WB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Test Corrections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016133" y="1327150"/>
            <a:ext cx="3748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Get out 24-31,33 for HMK check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table for formulas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247254"/>
            <a:ext cx="7013992" cy="1091626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Work together on white boards to complete the summary table. Work for isothermal is given because it requires calculus to evaluate.</a:t>
            </a:r>
          </a:p>
          <a:p>
            <a:endParaRPr lang="en-US" sz="24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787197"/>
              </p:ext>
            </p:extLst>
          </p:nvPr>
        </p:nvGraphicFramePr>
        <p:xfrm>
          <a:off x="2038622" y="3338880"/>
          <a:ext cx="8128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24955315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81145271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67871959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54550927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Process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  <a:sym typeface="Euclid Symbol" panose="05050102010706020507" pitchFamily="18" charset="2"/>
                        </a:rPr>
                        <a:t>U = Q - W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Internal</a:t>
                      </a: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</a:rPr>
                        <a:t> Energy Change, </a:t>
                      </a: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  <a:sym typeface="Euclid Symbol" panose="05050102010706020507" pitchFamily="18" charset="2"/>
                        </a:rPr>
                        <a:t>U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Heat transfer to gas, Q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Work done by gas, W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01776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Isobaric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94831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Isovolumetric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878124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Isothermal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</a:rPr>
                        <a:t> nRT </a:t>
                      </a: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ln(V</a:t>
                      </a:r>
                      <a:r>
                        <a:rPr lang="en-US" baseline="-250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</a:rPr>
                        <a:t>/V</a:t>
                      </a:r>
                      <a:r>
                        <a:rPr lang="en-US" baseline="-25000" dirty="0" smtClean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en-US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776044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Adiabatic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5098911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3279" t="37871" r="53732" b="32468"/>
          <a:stretch/>
        </p:blipFill>
        <p:spPr>
          <a:xfrm>
            <a:off x="7641770" y="0"/>
            <a:ext cx="4550229" cy="3300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10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table, Answers</a:t>
            </a:r>
            <a:br>
              <a:rPr lang="en-US" dirty="0" smtClean="0"/>
            </a:br>
            <a:r>
              <a:rPr lang="en-US" sz="2400" dirty="0">
                <a:hlinkClick r:id="rId2"/>
              </a:rPr>
              <a:t>https://www.youtube.com/watch?v=AzmXVvxXN70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699708"/>
              </p:ext>
            </p:extLst>
          </p:nvPr>
        </p:nvGraphicFramePr>
        <p:xfrm>
          <a:off x="1154954" y="2417735"/>
          <a:ext cx="9895340" cy="4483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3835">
                  <a:extLst>
                    <a:ext uri="{9D8B030D-6E8A-4147-A177-3AD203B41FA5}">
                      <a16:colId xmlns:a16="http://schemas.microsoft.com/office/drawing/2014/main" val="4249553159"/>
                    </a:ext>
                  </a:extLst>
                </a:gridCol>
                <a:gridCol w="2473835">
                  <a:extLst>
                    <a:ext uri="{9D8B030D-6E8A-4147-A177-3AD203B41FA5}">
                      <a16:colId xmlns:a16="http://schemas.microsoft.com/office/drawing/2014/main" val="1811452714"/>
                    </a:ext>
                  </a:extLst>
                </a:gridCol>
                <a:gridCol w="2473835">
                  <a:extLst>
                    <a:ext uri="{9D8B030D-6E8A-4147-A177-3AD203B41FA5}">
                      <a16:colId xmlns:a16="http://schemas.microsoft.com/office/drawing/2014/main" val="1678719597"/>
                    </a:ext>
                  </a:extLst>
                </a:gridCol>
                <a:gridCol w="2473835">
                  <a:extLst>
                    <a:ext uri="{9D8B030D-6E8A-4147-A177-3AD203B41FA5}">
                      <a16:colId xmlns:a16="http://schemas.microsoft.com/office/drawing/2014/main" val="854550927"/>
                    </a:ext>
                  </a:extLst>
                </a:gridCol>
              </a:tblGrid>
              <a:tr h="82430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Process  Zero value</a:t>
                      </a:r>
                    </a:p>
                    <a:p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  <a:sym typeface="Euclid Symbol" panose="05050102010706020507" pitchFamily="18" charset="2"/>
                        </a:rPr>
                        <a:t>U = Q – W 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Internal</a:t>
                      </a: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</a:rPr>
                        <a:t> Energy Change, </a:t>
                      </a: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  <a:sym typeface="Euclid Symbol" panose="05050102010706020507" pitchFamily="18" charset="2"/>
                        </a:rPr>
                        <a:t>U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Heat transfer to gas, Q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Work done by gas, W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017767"/>
                  </a:ext>
                </a:extLst>
              </a:tr>
              <a:tr h="82430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Isobaric</a:t>
                      </a:r>
                    </a:p>
                    <a:p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  <a:sym typeface="Euclid Symbol" panose="05050102010706020507" pitchFamily="18" charset="2"/>
                        </a:rPr>
                        <a:t>P = 0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nC</a:t>
                      </a:r>
                      <a:r>
                        <a:rPr lang="en-US" sz="2800" b="1" baseline="-2500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sym typeface="Euclid Symbol" panose="05050102010706020507" pitchFamily="18" charset="2"/>
                        </a:rPr>
                        <a:t>T</a:t>
                      </a:r>
                      <a:endParaRPr lang="en-US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nC</a:t>
                      </a:r>
                      <a:r>
                        <a:rPr lang="en-US" sz="2800" b="1" baseline="-2500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sym typeface="Euclid Symbol" panose="05050102010706020507" pitchFamily="18" charset="2"/>
                        </a:rPr>
                        <a:t>T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sym typeface="Euclid Symbol" panose="05050102010706020507" pitchFamily="18" charset="2"/>
                        </a:rPr>
                        <a:t>V</a:t>
                      </a:r>
                      <a:endParaRPr lang="en-US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9483101"/>
                  </a:ext>
                </a:extLst>
              </a:tr>
              <a:tr h="82430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Isovolumetric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  <a:sym typeface="Euclid Symbol" panose="05050102010706020507" pitchFamily="18" charset="2"/>
                        </a:rPr>
                        <a:t>V = 0</a:t>
                      </a:r>
                      <a:endParaRPr lang="en-US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nC</a:t>
                      </a:r>
                      <a:r>
                        <a:rPr lang="en-US" sz="2800" b="1" baseline="-2500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sym typeface="Euclid Symbol" panose="05050102010706020507" pitchFamily="18" charset="2"/>
                        </a:rPr>
                        <a:t>T</a:t>
                      </a:r>
                      <a:endParaRPr lang="en-US" sz="2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nC</a:t>
                      </a:r>
                      <a:r>
                        <a:rPr lang="en-US" sz="2800" b="1" baseline="-2500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sym typeface="Euclid Symbol" panose="05050102010706020507" pitchFamily="18" charset="2"/>
                        </a:rPr>
                        <a:t>T</a:t>
                      </a:r>
                      <a:endParaRPr lang="en-US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8781249"/>
                  </a:ext>
                </a:extLst>
              </a:tr>
              <a:tr h="82430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Isothermal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  <a:sym typeface="Euclid Symbol" panose="05050102010706020507" pitchFamily="18" charset="2"/>
                        </a:rPr>
                        <a:t>T = 0</a:t>
                      </a:r>
                      <a:endParaRPr lang="en-US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 nRT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ln(V</a:t>
                      </a:r>
                      <a:r>
                        <a:rPr lang="en-US" sz="2800" b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/V</a:t>
                      </a:r>
                      <a:r>
                        <a:rPr lang="en-US" sz="2800" b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 nRT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ln(V</a:t>
                      </a:r>
                      <a:r>
                        <a:rPr lang="en-US" sz="2800" b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/V</a:t>
                      </a:r>
                      <a:r>
                        <a:rPr lang="en-US" sz="2800" b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7760444"/>
                  </a:ext>
                </a:extLst>
              </a:tr>
              <a:tr h="82430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Adiabatic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  <a:sym typeface="Euclid Symbol" panose="05050102010706020507" pitchFamily="18" charset="2"/>
                        </a:rPr>
                        <a:t>Q = 0</a:t>
                      </a:r>
                      <a:endParaRPr lang="en-US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nC</a:t>
                      </a:r>
                      <a:r>
                        <a:rPr lang="en-US" sz="2800" b="1" baseline="-2500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sym typeface="Euclid Symbol" panose="05050102010706020507" pitchFamily="18" charset="2"/>
                        </a:rPr>
                        <a:t>T</a:t>
                      </a:r>
                      <a:endParaRPr lang="en-US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nC</a:t>
                      </a:r>
                      <a:r>
                        <a:rPr lang="en-US" sz="2800" b="1" baseline="-2500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sym typeface="Euclid Symbol" panose="05050102010706020507" pitchFamily="18" charset="2"/>
                        </a:rPr>
                        <a:t>T </a:t>
                      </a:r>
                      <a:endParaRPr lang="en-US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5098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86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2977" y="2566713"/>
            <a:ext cx="10320751" cy="34163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ym typeface="Euclid Extra" panose="02050502000505020303" pitchFamily="18" charset="2"/>
              </a:rPr>
              <a:t>Exit Slip- A) What is the value of </a:t>
            </a:r>
            <a:r>
              <a:rPr lang="en-US" sz="2400" b="1" dirty="0" err="1" smtClean="0">
                <a:sym typeface="Euclid Extra" panose="02050502000505020303" pitchFamily="18" charset="2"/>
              </a:rPr>
              <a:t>C</a:t>
            </a:r>
            <a:r>
              <a:rPr lang="en-US" sz="2400" b="1" baseline="-25000" dirty="0" err="1" smtClean="0">
                <a:sym typeface="Euclid Extra" panose="02050502000505020303" pitchFamily="18" charset="2"/>
              </a:rPr>
              <a:t>v</a:t>
            </a:r>
            <a:r>
              <a:rPr lang="en-US" sz="2400" b="1" dirty="0">
                <a:sym typeface="Euclid Extra" panose="02050502000505020303" pitchFamily="18" charset="2"/>
              </a:rPr>
              <a:t> </a:t>
            </a:r>
            <a:r>
              <a:rPr lang="en-US" sz="2400" b="1" dirty="0" smtClean="0">
                <a:sym typeface="Euclid Extra" panose="02050502000505020303" pitchFamily="18" charset="2"/>
              </a:rPr>
              <a:t>in terms of the gas constant? B) What is the relationship between </a:t>
            </a:r>
            <a:r>
              <a:rPr lang="en-US" sz="2400" b="1" dirty="0" err="1" smtClean="0">
                <a:sym typeface="Euclid Extra" panose="02050502000505020303" pitchFamily="18" charset="2"/>
              </a:rPr>
              <a:t>C</a:t>
            </a:r>
            <a:r>
              <a:rPr lang="en-US" sz="2400" b="1" baseline="-25000" dirty="0" err="1" smtClean="0">
                <a:sym typeface="Euclid Extra" panose="02050502000505020303" pitchFamily="18" charset="2"/>
              </a:rPr>
              <a:t>v</a:t>
            </a:r>
            <a:r>
              <a:rPr lang="en-US" sz="2400" b="1" dirty="0" smtClean="0">
                <a:sym typeface="Euclid Extra" panose="02050502000505020303" pitchFamily="18" charset="2"/>
              </a:rPr>
              <a:t> and C</a:t>
            </a:r>
            <a:r>
              <a:rPr lang="en-US" sz="2400" b="1" baseline="-25000" dirty="0" smtClean="0">
                <a:sym typeface="Euclid Extra" panose="02050502000505020303" pitchFamily="18" charset="2"/>
              </a:rPr>
              <a:t>P</a:t>
            </a:r>
            <a:r>
              <a:rPr lang="en-US" sz="2400" b="1" dirty="0" smtClean="0">
                <a:sym typeface="Euclid Extra" panose="02050502000505020303" pitchFamily="18" charset="2"/>
              </a:rPr>
              <a:t>?  C) What is the value of C</a:t>
            </a:r>
            <a:r>
              <a:rPr lang="en-US" sz="2400" b="1" baseline="-25000" dirty="0" smtClean="0">
                <a:sym typeface="Euclid Extra" panose="02050502000505020303" pitchFamily="18" charset="2"/>
              </a:rPr>
              <a:t>P</a:t>
            </a:r>
            <a:r>
              <a:rPr lang="en-US" sz="2400" b="1" dirty="0" smtClean="0">
                <a:sym typeface="Euclid Extra" panose="02050502000505020303" pitchFamily="18" charset="2"/>
              </a:rPr>
              <a:t> in terms of the gas constant?</a:t>
            </a:r>
          </a:p>
          <a:p>
            <a:endParaRPr lang="en-US" sz="2400" b="1" dirty="0">
              <a:sym typeface="Euclid Extra" panose="02050502000505020303" pitchFamily="18" charset="2"/>
            </a:endParaRPr>
          </a:p>
          <a:p>
            <a:r>
              <a:rPr lang="en-US" sz="2000" b="1" dirty="0" smtClean="0"/>
              <a:t>What’s Due?  (Pending assignments to complete.)</a:t>
            </a:r>
          </a:p>
          <a:p>
            <a:pPr lvl="1"/>
            <a:r>
              <a:rPr lang="en-US" sz="1800" b="1" dirty="0" smtClean="0"/>
              <a:t>B.2 </a:t>
            </a:r>
            <a:r>
              <a:rPr lang="en-US" sz="1800" b="1" smtClean="0"/>
              <a:t>p33#24-31,33  </a:t>
            </a:r>
            <a:r>
              <a:rPr lang="en-US" sz="1800" b="1" smtClean="0"/>
              <a:t>(Finish)</a:t>
            </a:r>
            <a:endParaRPr lang="en-US" sz="1800" b="1" dirty="0"/>
          </a:p>
          <a:p>
            <a:r>
              <a:rPr lang="en-US" sz="2000" b="1" dirty="0" smtClean="0"/>
              <a:t>What’s Next?  (How to prepare for the next day)</a:t>
            </a:r>
          </a:p>
          <a:p>
            <a:pPr lvl="1"/>
            <a:r>
              <a:rPr lang="en-US" sz="1800" b="1" dirty="0" smtClean="0">
                <a:solidFill>
                  <a:schemeClr val="bg2">
                    <a:lumMod val="25000"/>
                  </a:schemeClr>
                </a:solidFill>
              </a:rPr>
              <a:t>Read B p23-32 about Thermodynamics</a:t>
            </a:r>
            <a:endParaRPr lang="en-US" sz="18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47890</TotalTime>
  <Words>326</Words>
  <Application>Microsoft Office PowerPoint</Application>
  <PresentationFormat>Widescreen</PresentationFormat>
  <Paragraphs>62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Century Gothic</vt:lpstr>
      <vt:lpstr>Euclid Extra</vt:lpstr>
      <vt:lpstr>Euclid Symbol</vt:lpstr>
      <vt:lpstr>Wingdings 3</vt:lpstr>
      <vt:lpstr>Ion Boardroom</vt:lpstr>
      <vt:lpstr>Physics 2 – April 16, 2019</vt:lpstr>
      <vt:lpstr>Summary table for formulas</vt:lpstr>
      <vt:lpstr>Summary table, Answers https://www.youtube.com/watch?v=AzmXVvxXN70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526</cp:revision>
  <dcterms:created xsi:type="dcterms:W3CDTF">2015-08-11T02:33:52Z</dcterms:created>
  <dcterms:modified xsi:type="dcterms:W3CDTF">2019-04-16T15:19:19Z</dcterms:modified>
</cp:coreProperties>
</file>